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7" r:id="rId16"/>
    <p:sldId id="365" r:id="rId17"/>
    <p:sldId id="341" r:id="rId18"/>
    <p:sldId id="351" r:id="rId19"/>
    <p:sldId id="350" r:id="rId20"/>
    <p:sldId id="368" r:id="rId21"/>
    <p:sldId id="369" r:id="rId22"/>
    <p:sldId id="370" r:id="rId23"/>
    <p:sldId id="371" r:id="rId24"/>
    <p:sldId id="340" r:id="rId25"/>
    <p:sldId id="355" r:id="rId26"/>
    <p:sldId id="354" r:id="rId27"/>
    <p:sldId id="353" r:id="rId28"/>
    <p:sldId id="352" r:id="rId29"/>
    <p:sldId id="339" r:id="rId30"/>
    <p:sldId id="334" r:id="rId31"/>
    <p:sldId id="335" r:id="rId32"/>
    <p:sldId id="336" r:id="rId33"/>
    <p:sldId id="337" r:id="rId34"/>
    <p:sldId id="366" r:id="rId35"/>
  </p:sldIdLst>
  <p:sldSz cx="12188825" cy="6858000"/>
  <p:notesSz cx="6858000" cy="9144000"/>
  <p:custDataLst>
    <p:tags r:id="rId38"/>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 id="367"/>
          </p14:sldIdLst>
        </p14:section>
        <p14:section name="Settore" id="{0FE97014-DF54-4934-BD39-D1D684BA7DF5}">
          <p14:sldIdLst>
            <p14:sldId id="365"/>
            <p14:sldId id="341"/>
            <p14:sldId id="351"/>
            <p14:sldId id="350"/>
            <p14:sldId id="368"/>
            <p14:sldId id="369"/>
            <p14:sldId id="370"/>
            <p14:sldId id="371"/>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8F0"/>
    <a:srgbClr val="F0932C"/>
    <a:srgbClr val="0066FF"/>
    <a:srgbClr val="3366FF"/>
    <a:srgbClr val="3333FF"/>
    <a:srgbClr val="E6E6E6"/>
    <a:srgbClr val="3333CC"/>
    <a:srgbClr val="8086FC"/>
    <a:srgbClr val="6D6DFB"/>
    <a:srgbClr val="E05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29" autoAdjust="0"/>
  </p:normalViewPr>
  <p:slideViewPr>
    <p:cSldViewPr showGuides="1">
      <p:cViewPr varScale="1">
        <p:scale>
          <a:sx n="81" d="100"/>
          <a:sy n="81" d="100"/>
        </p:scale>
        <p:origin x="72" y="5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tempo'!$F$3:$F$8</c:f>
              <c:numCache>
                <c:formatCode>0</c:formatCode>
                <c:ptCount val="6"/>
                <c:pt idx="0">
                  <c:v>43.157894736842103</c:v>
                </c:pt>
                <c:pt idx="1">
                  <c:v>32.197820163487741</c:v>
                </c:pt>
                <c:pt idx="2">
                  <c:v>29.325837320574163</c:v>
                </c:pt>
                <c:pt idx="3">
                  <c:v>28.577954735959764</c:v>
                </c:pt>
                <c:pt idx="4">
                  <c:v>26.501546619531595</c:v>
                </c:pt>
                <c:pt idx="5">
                  <c:v>15.480038948393378</c:v>
                </c:pt>
              </c:numCache>
            </c:numRef>
          </c:val>
          <c:smooth val="0"/>
          <c:extLst>
            <c:ext xmlns:c16="http://schemas.microsoft.com/office/drawing/2014/chart" uri="{C3380CC4-5D6E-409C-BE32-E72D297353CC}">
              <c16:uniqueId val="{00000001-3C3B-4B4A-9FAE-BCEDEF9E8672}"/>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3C3B-4B4A-9FAE-BCEDEF9E8672}"/>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30/05/2021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30/05/2021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24</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30</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32</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33</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17</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20</a:t>
            </a:fld>
            <a:endParaRPr lang="it-IT" dirty="0"/>
          </a:p>
        </p:txBody>
      </p:sp>
    </p:spTree>
    <p:extLst>
      <p:ext uri="{BB962C8B-B14F-4D97-AF65-F5344CB8AC3E}">
        <p14:creationId xmlns:p14="http://schemas.microsoft.com/office/powerpoint/2010/main" val="57511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74060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23</a:t>
            </a:fld>
            <a:endParaRPr lang="it-IT" dirty="0"/>
          </a:p>
        </p:txBody>
      </p:sp>
    </p:spTree>
    <p:extLst>
      <p:ext uri="{BB962C8B-B14F-4D97-AF65-F5344CB8AC3E}">
        <p14:creationId xmlns:p14="http://schemas.microsoft.com/office/powerpoint/2010/main" val="1985943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30/05/2021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30/05/2021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30/05/2021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30/05/2021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30/05/2021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30/05/2021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30/05/2021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30/05/2021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30/05/2021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30/05/2021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sulla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648506795"/>
              </p:ext>
            </p:extLst>
          </p:nvPr>
        </p:nvGraphicFramePr>
        <p:xfrm>
          <a:off x="6072866" y="1958291"/>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fosse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7" name="Segnaposto contenuto 6">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2077997717"/>
              </p:ext>
            </p:extLst>
          </p:nvPr>
        </p:nvGraphicFramePr>
        <p:xfrm>
          <a:off x="6551612" y="2056383"/>
          <a:ext cx="5519463" cy="42529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E5E15-CEFA-4B56-B7EE-46B38774284F}"/>
              </a:ext>
            </a:extLst>
          </p:cNvPr>
          <p:cNvSpPr>
            <a:spLocks noGrp="1"/>
          </p:cNvSpPr>
          <p:nvPr>
            <p:ph type="title"/>
          </p:nvPr>
        </p:nvSpPr>
        <p:spPr/>
        <p:txBody>
          <a:bodyPr>
            <a:normAutofit/>
          </a:bodyPr>
          <a:lstStyle/>
          <a:p>
            <a:r>
              <a:rPr lang="it-IT" sz="2800" dirty="0"/>
              <a:t>Analisi IoT</a:t>
            </a:r>
          </a:p>
        </p:txBody>
      </p:sp>
      <p:sp>
        <p:nvSpPr>
          <p:cNvPr id="5" name="Segnaposto contenuto 4">
            <a:extLst>
              <a:ext uri="{FF2B5EF4-FFF2-40B4-BE49-F238E27FC236}">
                <a16:creationId xmlns:a16="http://schemas.microsoft.com/office/drawing/2014/main" id="{3E1CCAA6-0D55-4B29-8506-B28A502E9E52}"/>
              </a:ext>
            </a:extLst>
          </p:cNvPr>
          <p:cNvSpPr>
            <a:spLocks noGrp="1"/>
          </p:cNvSpPr>
          <p:nvPr>
            <p:ph idx="1"/>
          </p:nvPr>
        </p:nvSpPr>
        <p:spPr/>
        <p:txBody>
          <a:bodyPr/>
          <a:lstStyle/>
          <a:p>
            <a:pPr marL="0" indent="0">
              <a:buNone/>
            </a:pPr>
            <a:r>
              <a:rPr lang="it-IT" dirty="0"/>
              <a:t>L’analisi sulla restrizione IoT ha mostrato gli stessi risultati qualitativi forniti dallo studio dell’insieme Integrazione orizzontale e verticale, che lo contiene, non aggiungendo di fatto informazioni aggiuntive </a:t>
            </a:r>
          </a:p>
        </p:txBody>
      </p:sp>
    </p:spTree>
    <p:extLst>
      <p:ext uri="{BB962C8B-B14F-4D97-AF65-F5344CB8AC3E}">
        <p14:creationId xmlns:p14="http://schemas.microsoft.com/office/powerpoint/2010/main" val="41054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260669A4-210E-AA4E-8F87-9B4E51946B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867753"/>
            <a:ext cx="8208912" cy="484325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550796" y="2132856"/>
            <a:ext cx="2088232" cy="2380856"/>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sull'IOT è «</a:t>
            </a:r>
            <a:r>
              <a:rPr lang="it-IT" i="1" dirty="0"/>
              <a:t>Ricerca, sviluppo tecnologico ed innovazione» </a:t>
            </a:r>
            <a:r>
              <a:rPr lang="it-IT" dirty="0"/>
              <a:t>con un totale di 1540 progetti. </a:t>
            </a:r>
            <a:endParaRPr lang="it-IT" b="0" i="0" dirty="0">
              <a:effectLst/>
            </a:endParaRPr>
          </a:p>
        </p:txBody>
      </p:sp>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3175E05-FBB5-7242-B01F-FBDF478FE5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1844824"/>
            <a:ext cx="8424948" cy="4970719"/>
          </a:xfrm>
          <a:prstGeom prst="rect">
            <a:avLst/>
          </a:prstGeom>
          <a:noFill/>
        </p:spPr>
      </p:pic>
      <p:sp>
        <p:nvSpPr>
          <p:cNvPr id="4" name="CasellaDiTesto 3">
            <a:extLst>
              <a:ext uri="{FF2B5EF4-FFF2-40B4-BE49-F238E27FC236}">
                <a16:creationId xmlns:a16="http://schemas.microsoft.com/office/drawing/2014/main" id="{BCCBDEA2-885E-424A-8D4F-B4579E0A404C}"/>
              </a:ext>
            </a:extLst>
          </p:cNvPr>
          <p:cNvSpPr txBox="1"/>
          <p:nvPr/>
        </p:nvSpPr>
        <p:spPr>
          <a:xfrm>
            <a:off x="9190756" y="1988840"/>
            <a:ext cx="2808312" cy="3139321"/>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Infrastrutture per le telecomunicazioni e tecnologie informatiche»</a:t>
            </a:r>
            <a:endParaRPr lang="it-IT" dirty="0"/>
          </a:p>
        </p:txBody>
      </p:sp>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14D0BE08-6048-BF42-A590-60E1A906C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868" y="1916832"/>
            <a:ext cx="8036034" cy="474126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096344" cy="1796277"/>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700" dirty="0"/>
              <a:t>Il lavoro è stato svolto secondo i seguenti passaggi:</a:t>
            </a:r>
          </a:p>
          <a:p>
            <a:pPr marL="342900" indent="-342900" algn="just">
              <a:buFont typeface="+mj-lt"/>
              <a:buAutoNum type="arabicPeriod"/>
            </a:pPr>
            <a:r>
              <a:rPr lang="it-IT" sz="1700" dirty="0"/>
              <a:t>Operazioni preliminari di filtraggio (ottenuti 300.000 progetti)</a:t>
            </a:r>
          </a:p>
          <a:p>
            <a:pPr marL="342900" indent="-342900" algn="just">
              <a:buFont typeface="+mj-lt"/>
              <a:buAutoNum type="arabicPeriod"/>
            </a:pPr>
            <a:r>
              <a:rPr lang="it-IT" sz="17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700" i="1" dirty="0"/>
              <a:t>.</a:t>
            </a:r>
            <a:r>
              <a:rPr lang="it-IT" sz="1700" i="1" dirty="0" err="1"/>
              <a:t>csv</a:t>
            </a:r>
            <a:r>
              <a:rPr lang="it-IT" sz="1700" i="1" dirty="0"/>
              <a:t> </a:t>
            </a:r>
            <a:r>
              <a:rPr lang="it-IT" sz="1700" dirty="0"/>
              <a:t>contenenti i soli progetti attinenti alle aree dell’integrazione orizzontale/verticale e dell’Internet of </a:t>
            </a:r>
            <a:r>
              <a:rPr lang="it-IT" sz="1700" dirty="0" err="1"/>
              <a:t>Things</a:t>
            </a:r>
            <a:r>
              <a:rPr lang="it-IT" sz="17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700" dirty="0"/>
              <a:t>Combinazione del file Progetto, utilizzando Excel, rispettivamente ai file Localizzazione e Soggetti al fine di affiancare i dati dei progetti di interesse a quelli delle localizzazioni o dei soggetti corrispondenti in un unico file </a:t>
            </a:r>
            <a:r>
              <a:rPr lang="it-IT" sz="1700" i="1" dirty="0"/>
              <a:t>.</a:t>
            </a:r>
            <a:r>
              <a:rPr lang="it-IT" sz="1700" i="1" dirty="0" err="1"/>
              <a:t>xslx</a:t>
            </a:r>
            <a:r>
              <a:rPr lang="it-IT" sz="1700" i="1" dirty="0"/>
              <a:t> </a:t>
            </a:r>
            <a:r>
              <a:rPr lang="it-IT" sz="17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sulla Integrazione Verticale e Orizzontale</a:t>
            </a:r>
          </a:p>
        </p:txBody>
      </p:sp>
    </p:spTree>
    <p:extLst>
      <p:ext uri="{BB962C8B-B14F-4D97-AF65-F5344CB8AC3E}">
        <p14:creationId xmlns:p14="http://schemas.microsoft.com/office/powerpoint/2010/main" val="17782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163CB88C-AE36-EE43-ACF4-C80821EE5C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8761" y="1844824"/>
            <a:ext cx="8064896" cy="475828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226152" y="2289048"/>
            <a:ext cx="2521497" cy="4187952"/>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è «</a:t>
            </a:r>
            <a:r>
              <a:rPr lang="it-IT" i="1" dirty="0"/>
              <a:t>Ricerca, sviluppo tecnologico ed innovazione» </a:t>
            </a:r>
            <a:r>
              <a:rPr lang="it-IT" dirty="0"/>
              <a:t>con un totale di 8233 progetti. </a:t>
            </a:r>
            <a:endParaRPr lang="it-IT" b="0" i="0" dirty="0">
              <a:effectLst/>
            </a:endParaRPr>
          </a:p>
        </p:txBody>
      </p:sp>
    </p:spTree>
    <p:extLst>
      <p:ext uri="{BB962C8B-B14F-4D97-AF65-F5344CB8AC3E}">
        <p14:creationId xmlns:p14="http://schemas.microsoft.com/office/powerpoint/2010/main" val="32940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DFFA7C9-9FFB-0C40-BE0F-C6A912399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413" y="1952677"/>
            <a:ext cx="7668343" cy="4524323"/>
          </a:xfrm>
          <a:prstGeom prst="rect">
            <a:avLst/>
          </a:prstGeom>
          <a:noFill/>
        </p:spPr>
      </p:pic>
      <p:sp>
        <p:nvSpPr>
          <p:cNvPr id="4" name="CasellaDiTesto 3">
            <a:extLst>
              <a:ext uri="{FF2B5EF4-FFF2-40B4-BE49-F238E27FC236}">
                <a16:creationId xmlns:a16="http://schemas.microsoft.com/office/drawing/2014/main" id="{E407A1F7-4C7D-514F-B318-7EBA9A980EBD}"/>
              </a:ext>
            </a:extLst>
          </p:cNvPr>
          <p:cNvSpPr txBox="1"/>
          <p:nvPr/>
        </p:nvSpPr>
        <p:spPr>
          <a:xfrm>
            <a:off x="8974732" y="1952677"/>
            <a:ext cx="2879104" cy="2585323"/>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Ricerca, sviluppo tecnologico ed innovazione»</a:t>
            </a:r>
          </a:p>
        </p:txBody>
      </p:sp>
    </p:spTree>
    <p:extLst>
      <p:ext uri="{BB962C8B-B14F-4D97-AF65-F5344CB8AC3E}">
        <p14:creationId xmlns:p14="http://schemas.microsoft.com/office/powerpoint/2010/main" val="7134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0484A9E4-7CD3-8949-8F3E-B724F0F5A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910193"/>
            <a:ext cx="7740351" cy="4566807"/>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169569" cy="2092824"/>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Ricerca, sviluppo tecnologico ed innovazione» </a:t>
            </a:r>
            <a:r>
              <a:rPr lang="it-IT" dirty="0"/>
              <a:t>con un totale di 8233 progetti</a:t>
            </a:r>
          </a:p>
        </p:txBody>
      </p:sp>
    </p:spTree>
    <p:extLst>
      <p:ext uri="{BB962C8B-B14F-4D97-AF65-F5344CB8AC3E}">
        <p14:creationId xmlns:p14="http://schemas.microsoft.com/office/powerpoint/2010/main" val="1451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270674"/>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186309"/>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a:t>Analisi del ruolo assunto dai vari soggetti nei progetti relativi all’integrazione orizzontale/verticale</a:t>
            </a:r>
            <a:endParaRPr lang="it-IT" dirty="0"/>
          </a:p>
        </p:txBody>
      </p:sp>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a:t>Al contrario della forma giuridica che risulta fortemente non omogenea, il ruolo dei vari soggetti nei diversi progetti è maggiormente bilanciato in quanto quello dell’attuatore del progetto è meno consistente.</a:t>
            </a:r>
            <a:endParaRPr lang="it-IT" sz="2000" dirty="0"/>
          </a:p>
        </p:txBody>
      </p:sp>
      <p:pic>
        <p:nvPicPr>
          <p:cNvPr id="7" name="Immagine 6">
            <a:extLst>
              <a:ext uri="{FF2B5EF4-FFF2-40B4-BE49-F238E27FC236}">
                <a16:creationId xmlns:a16="http://schemas.microsoft.com/office/drawing/2014/main" id="{A464B4A2-41F0-4652-9EB4-443052583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420" y="1988840"/>
            <a:ext cx="6330465" cy="3888432"/>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pic>
        <p:nvPicPr>
          <p:cNvPr id="8" name="Segnaposto contenuto 7">
            <a:extLst>
              <a:ext uri="{FF2B5EF4-FFF2-40B4-BE49-F238E27FC236}">
                <a16:creationId xmlns:a16="http://schemas.microsoft.com/office/drawing/2014/main" id="{C2327F20-FA19-4442-B256-3E224D2064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7038" y="3028483"/>
            <a:ext cx="6138763" cy="3861048"/>
          </a:xfr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a:t>
            </a:r>
          </a:p>
          <a:p>
            <a:pPr algn="just"/>
            <a:r>
              <a:rPr lang="it-IT" dirty="0"/>
              <a:t>Quindi abbiamo adottato un approccio che osservasse l’insieme di progetti da un punto di vista macroscopico, in modo da poter ricavare informazioni concernenti i trend temporali e le distribuzioni geografiche e settoriali.</a:t>
            </a:r>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dell’Integrazione orizzontale e verticale</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776</TotalTime>
  <Words>2174</Words>
  <Application>Microsoft Office PowerPoint</Application>
  <PresentationFormat>Personalizzato</PresentationFormat>
  <Paragraphs>202</Paragraphs>
  <Slides>34</Slides>
  <Notes>15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34</vt:i4>
      </vt:variant>
    </vt:vector>
  </HeadingPairs>
  <TitlesOfParts>
    <vt:vector size="40"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dell’Integrazione orizzontale e verticale</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IoT</vt:lpstr>
      <vt:lpstr>Analisi per settore nei progetti IOT</vt:lpstr>
      <vt:lpstr>Distribuzione dei progetti</vt:lpstr>
      <vt:lpstr>Distribuzione dei finanziamenti</vt:lpstr>
      <vt:lpstr>Somma dei finanziamenti totali dal 2014 al 2020</vt:lpstr>
      <vt:lpstr>Analisi per settore nei progetti sulla Integrazione Verticale e Orizzontale</vt:lpstr>
      <vt:lpstr>Distribuzione dei progetti</vt:lpstr>
      <vt:lpstr>Distribuzione dei finanziamenti</vt:lpstr>
      <vt:lpstr>Somma dei finanziamenti totali dal 2014 al 2020</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GENOVA OLEG</cp:lastModifiedBy>
  <cp:revision>70</cp:revision>
  <dcterms:created xsi:type="dcterms:W3CDTF">2021-05-13T19:38:01Z</dcterms:created>
  <dcterms:modified xsi:type="dcterms:W3CDTF">2021-05-30T07:29:45Z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